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7" r:id="rId2"/>
    <p:sldId id="258" r:id="rId3"/>
    <p:sldId id="259" r:id="rId4"/>
    <p:sldId id="260" r:id="rId5"/>
    <p:sldId id="261" r:id="rId6"/>
    <p:sldId id="262" r:id="rId7"/>
    <p:sldId id="263" r:id="rId8"/>
    <p:sldId id="267" r:id="rId9"/>
    <p:sldId id="266" r:id="rId10"/>
    <p:sldId id="265" r:id="rId11"/>
    <p:sldId id="268" r:id="rId12"/>
    <p:sldId id="269" r:id="rId13"/>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4" autoAdjust="0"/>
    <p:restoredTop sz="94660"/>
  </p:normalViewPr>
  <p:slideViewPr>
    <p:cSldViewPr snapToGrid="0">
      <p:cViewPr varScale="1">
        <p:scale>
          <a:sx n="74" d="100"/>
          <a:sy n="74" d="100"/>
        </p:scale>
        <p:origin x="54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a:xfrm>
            <a:off x="5332412" y="5883275"/>
            <a:ext cx="4324044" cy="365125"/>
          </a:xfrm>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4949327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76E22734-0659-4CE0-A501-7E03E5D459AE}" type="datetimeFigureOut">
              <a:rPr lang="es-MX" smtClean="0"/>
              <a:t>17/09/2015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1002417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2884244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14693568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5432900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236058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s-ES" smtClean="0"/>
              <a:t>Haga clic para modificar el estilo de texto del patrón</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19678335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13177011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449847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nchor="ct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a:xfrm>
            <a:off x="10951856" y="5867131"/>
            <a:ext cx="551167" cy="365125"/>
          </a:xfrm>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655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76E22734-0659-4CE0-A501-7E03E5D459AE}" type="datetimeFigureOut">
              <a:rPr lang="es-MX" smtClean="0"/>
              <a:t>17/09/2015</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731196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76E22734-0659-4CE0-A501-7E03E5D459AE}" type="datetimeFigureOut">
              <a:rPr lang="es-MX" smtClean="0"/>
              <a:t>17/09/2015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2100009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76E22734-0659-4CE0-A501-7E03E5D459AE}" type="datetimeFigureOut">
              <a:rPr lang="es-MX" smtClean="0"/>
              <a:t>17/09/2015</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4107414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76E22734-0659-4CE0-A501-7E03E5D459AE}" type="datetimeFigureOut">
              <a:rPr lang="es-MX" smtClean="0"/>
              <a:t>17/09/2015</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3370137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E22734-0659-4CE0-A501-7E03E5D459AE}" type="datetimeFigureOut">
              <a:rPr lang="es-MX" smtClean="0"/>
              <a:t>17/09/2015</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1840081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76E22734-0659-4CE0-A501-7E03E5D459AE}" type="datetimeFigureOut">
              <a:rPr lang="es-MX" smtClean="0"/>
              <a:t>17/09/2015</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2404867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76E22734-0659-4CE0-A501-7E03E5D459AE}" type="datetimeFigureOut">
              <a:rPr lang="es-MX" smtClean="0"/>
              <a:t>17/09/2015</a:t>
            </a:fld>
            <a:endParaRPr lang="es-MX"/>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2185CF6-E6C2-4C89-92BD-17DEC47D0F87}" type="slidenum">
              <a:rPr lang="es-MX" smtClean="0"/>
              <a:t>‹Nº›</a:t>
            </a:fld>
            <a:endParaRPr lang="es-MX"/>
          </a:p>
        </p:txBody>
      </p:sp>
    </p:spTree>
    <p:extLst>
      <p:ext uri="{BB962C8B-B14F-4D97-AF65-F5344CB8AC3E}">
        <p14:creationId xmlns:p14="http://schemas.microsoft.com/office/powerpoint/2010/main" val="2394631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6E22734-0659-4CE0-A501-7E03E5D459AE}" type="datetimeFigureOut">
              <a:rPr lang="es-MX" smtClean="0"/>
              <a:t>17/09/2015</a:t>
            </a:fld>
            <a:endParaRPr lang="es-MX"/>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s-MX"/>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2185CF6-E6C2-4C89-92BD-17DEC47D0F87}" type="slidenum">
              <a:rPr lang="es-MX" smtClean="0"/>
              <a:t>‹Nº›</a:t>
            </a:fld>
            <a:endParaRPr lang="es-MX"/>
          </a:p>
        </p:txBody>
      </p:sp>
    </p:spTree>
    <p:extLst>
      <p:ext uri="{BB962C8B-B14F-4D97-AF65-F5344CB8AC3E}">
        <p14:creationId xmlns:p14="http://schemas.microsoft.com/office/powerpoint/2010/main" val="1643455819"/>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p:nvPr/>
        </p:nvPicPr>
        <p:blipFill>
          <a:blip r:embed="rId2"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10800000" flipV="1">
            <a:off x="4317998" y="1193800"/>
            <a:ext cx="4584699" cy="1266400"/>
          </a:xfrm>
          <a:prstGeom prst="rect">
            <a:avLst/>
          </a:prstGeom>
          <a:noFill/>
          <a:ln>
            <a:noFill/>
          </a:ln>
        </p:spPr>
      </p:pic>
      <p:pic>
        <p:nvPicPr>
          <p:cNvPr id="3" name="Imagen 2"/>
          <p:cNvPicPr/>
          <p:nvPr/>
        </p:nvPicPr>
        <p:blipFill>
          <a:blip r:embed="rId3" cstate="print">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rot="10800000" flipV="1">
            <a:off x="5944234" y="4326214"/>
            <a:ext cx="1444497" cy="573446"/>
          </a:xfrm>
          <a:prstGeom prst="rect">
            <a:avLst/>
          </a:prstGeom>
        </p:spPr>
      </p:pic>
      <p:sp>
        <p:nvSpPr>
          <p:cNvPr id="4" name="Cuadro de texto 142"/>
          <p:cNvSpPr txBox="1"/>
          <p:nvPr/>
        </p:nvSpPr>
        <p:spPr>
          <a:xfrm rot="10800000" flipV="1">
            <a:off x="5944235" y="9163794"/>
            <a:ext cx="2735815" cy="579646"/>
          </a:xfrm>
          <a:prstGeom prst="rect">
            <a:avLst/>
          </a:prstGeom>
          <a:noFill/>
          <a:ln w="6350">
            <a:noFill/>
          </a:ln>
          <a:effectLst/>
        </p:spPr>
        <p:style>
          <a:lnRef idx="0">
            <a:schemeClr val="accent1"/>
          </a:lnRef>
          <a:fillRef idx="0">
            <a:schemeClr val="accent1"/>
          </a:fillRef>
          <a:effectRef idx="0">
            <a:schemeClr val="accent1"/>
          </a:effectRef>
          <a:fontRef idx="minor">
            <a:schemeClr val="dk1"/>
          </a:fontRef>
        </p:style>
        <p:txBody>
          <a:bodyPr rot="0" spcFirstLastPara="0" vert="horz" wrap="square" lIns="0" tIns="0" rIns="0" bIns="0" numCol="1" spcCol="0" rtlCol="0" fromWordArt="0" anchor="b" anchorCtr="0" forceAA="0" compatLnSpc="1">
            <a:prstTxWarp prst="textNoShape">
              <a:avLst/>
            </a:prstTxWarp>
            <a:spAutoFit/>
          </a:bodyPr>
          <a:lstStyle/>
          <a:p>
            <a:pPr algn="ctr">
              <a:spcAft>
                <a:spcPts val="200"/>
              </a:spcAft>
            </a:pPr>
            <a:r>
              <a:rPr lang="es-MX" sz="1400" cap="all">
                <a:solidFill>
                  <a:srgbClr val="5B9BD5"/>
                </a:solidFill>
                <a:effectLst/>
                <a:ea typeface="Times New Roman" panose="02020603050405020304" pitchFamily="18" charset="0"/>
                <a:cs typeface="Times New Roman" panose="02020603050405020304" pitchFamily="18" charset="0"/>
              </a:rPr>
              <a:t>     </a:t>
            </a:r>
            <a:endParaRPr lang="es-MX" sz="1100">
              <a:effectLst/>
              <a:ea typeface="Times New Roman" panose="02020603050405020304" pitchFamily="18" charset="0"/>
              <a:cs typeface="Times New Roman" panose="02020603050405020304" pitchFamily="18" charset="0"/>
            </a:endParaRPr>
          </a:p>
          <a:p>
            <a:pPr algn="ctr">
              <a:spcAft>
                <a:spcPts val="0"/>
              </a:spcAft>
            </a:pPr>
            <a:r>
              <a:rPr lang="es-MX" sz="1100" cap="all">
                <a:solidFill>
                  <a:srgbClr val="5B9BD5"/>
                </a:solidFill>
                <a:effectLst/>
                <a:ea typeface="Times New Roman" panose="02020603050405020304" pitchFamily="18" charset="0"/>
                <a:cs typeface="Times New Roman" panose="02020603050405020304" pitchFamily="18" charset="0"/>
              </a:rPr>
              <a:t>     </a:t>
            </a:r>
            <a:endParaRPr lang="es-MX" sz="1100">
              <a:effectLst/>
              <a:ea typeface="Times New Roman" panose="02020603050405020304" pitchFamily="18" charset="0"/>
              <a:cs typeface="Times New Roman" panose="02020603050405020304" pitchFamily="18" charset="0"/>
            </a:endParaRPr>
          </a:p>
          <a:p>
            <a:pPr algn="ctr">
              <a:spcAft>
                <a:spcPts val="0"/>
              </a:spcAft>
            </a:pPr>
            <a:r>
              <a:rPr lang="es-MX" sz="1100">
                <a:solidFill>
                  <a:srgbClr val="5B9BD5"/>
                </a:solidFill>
                <a:effectLst/>
                <a:ea typeface="Times New Roman" panose="02020603050405020304" pitchFamily="18" charset="0"/>
                <a:cs typeface="Times New Roman" panose="02020603050405020304" pitchFamily="18" charset="0"/>
              </a:rPr>
              <a:t>     </a:t>
            </a:r>
            <a:endParaRPr lang="es-MX" sz="1100">
              <a:effectLst/>
              <a:ea typeface="Times New Roman" panose="02020603050405020304" pitchFamily="18" charset="0"/>
              <a:cs typeface="Times New Roman" panose="02020603050405020304" pitchFamily="18" charset="0"/>
            </a:endParaRPr>
          </a:p>
        </p:txBody>
      </p:sp>
      <p:sp>
        <p:nvSpPr>
          <p:cNvPr id="5" name="Rectangle 4"/>
          <p:cNvSpPr>
            <a:spLocks noChangeArrowheads="1"/>
          </p:cNvSpPr>
          <p:nvPr/>
        </p:nvSpPr>
        <p:spPr bwMode="auto">
          <a:xfrm rot="10800000" flipV="1">
            <a:off x="4864100" y="1148081"/>
            <a:ext cx="494610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sp>
        <p:nvSpPr>
          <p:cNvPr id="6" name="Rectangle 5"/>
          <p:cNvSpPr>
            <a:spLocks noChangeArrowheads="1"/>
          </p:cNvSpPr>
          <p:nvPr/>
        </p:nvSpPr>
        <p:spPr bwMode="auto">
          <a:xfrm rot="10800000" flipV="1">
            <a:off x="2691685" y="2823821"/>
            <a:ext cx="6607461"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sz="3600" b="0" i="0" u="none" strike="noStrike" cap="none" normalizeH="0" baseline="0" dirty="0" smtClean="0">
                <a:ln>
                  <a:noFill/>
                </a:ln>
                <a:solidFill>
                  <a:srgbClr val="5B9BD5"/>
                </a:solidFill>
                <a:effectLst/>
                <a:latin typeface="Calibri Light" panose="020F0302020204030204" pitchFamily="34" charset="0"/>
                <a:ea typeface="Times New Roman" panose="02020603050405020304" pitchFamily="18" charset="0"/>
                <a:cs typeface="Times New Roman" panose="02020603050405020304" pitchFamily="18" charset="0"/>
              </a:rPr>
              <a:t>UNIDAD II Diseño de un personaje</a:t>
            </a:r>
            <a:endParaRPr kumimoji="0" lang="es-MX"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sz="1400" b="0" i="0" u="none" strike="noStrike" cap="none" normalizeH="0" baseline="0" dirty="0" smtClean="0">
                <a:ln>
                  <a:noFill/>
                </a:ln>
                <a:solidFill>
                  <a:srgbClr val="5B9BD5"/>
                </a:solidFill>
                <a:effectLst/>
                <a:latin typeface="Calibri" panose="020F0502020204030204" pitchFamily="34" charset="0"/>
                <a:ea typeface="Times New Roman" panose="02020603050405020304" pitchFamily="18" charset="0"/>
                <a:cs typeface="Times New Roman" panose="02020603050405020304" pitchFamily="18" charset="0"/>
              </a:rPr>
              <a:t>Propedéutico Iván Rivalcoba</a:t>
            </a:r>
            <a:endParaRPr kumimoji="0" lang="es-MX" sz="9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sz="1800" b="0" i="0" u="none" strike="noStrike" cap="none" normalizeH="0" baseline="0" dirty="0" smtClean="0">
              <a:ln>
                <a:noFill/>
              </a:ln>
              <a:solidFill>
                <a:schemeClr val="tx1"/>
              </a:solidFill>
              <a:effectLst/>
              <a:latin typeface="Arial" panose="020B0604020202020204" pitchFamily="34" charset="0"/>
            </a:endParaRPr>
          </a:p>
        </p:txBody>
      </p:sp>
      <p:sp>
        <p:nvSpPr>
          <p:cNvPr id="7" name="Rectangle 7"/>
          <p:cNvSpPr>
            <a:spLocks noChangeArrowheads="1"/>
          </p:cNvSpPr>
          <p:nvPr/>
        </p:nvSpPr>
        <p:spPr bwMode="auto">
          <a:xfrm rot="10800000">
            <a:off x="4864100" y="2708274"/>
            <a:ext cx="4946106" cy="374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s-MX"/>
          </a:p>
        </p:txBody>
      </p:sp>
      <p:sp>
        <p:nvSpPr>
          <p:cNvPr id="8" name="Rectangle 8"/>
          <p:cNvSpPr>
            <a:spLocks noChangeArrowheads="1"/>
          </p:cNvSpPr>
          <p:nvPr/>
        </p:nvSpPr>
        <p:spPr bwMode="auto">
          <a:xfrm rot="10800000" flipV="1">
            <a:off x="4864100" y="2747998"/>
            <a:ext cx="4946106" cy="8463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MX" sz="1100" b="0" i="0" u="none" strike="noStrike" cap="none" normalizeH="0" baseline="0" smtClean="0">
              <a:ln>
                <a:noFill/>
              </a:ln>
              <a:solidFill>
                <a:schemeClr val="tx1"/>
              </a:solidFill>
              <a:effectLst/>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MX" sz="1100" b="0" i="0" u="none" strike="noStrike" cap="none" normalizeH="0" baseline="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r>
            <a:br>
              <a:rPr kumimoji="0" lang="es-MX" sz="1100" b="0" i="0" u="none" strike="noStrike" cap="none" normalizeH="0" baseline="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br>
            <a:endParaRPr kumimoji="0" lang="es-MX" sz="9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MX"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139683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p:nvPr/>
        </p:nvPicPr>
        <p:blipFill rotWithShape="1">
          <a:blip r:embed="rId2"/>
          <a:srcRect l="40487" t="50478" r="25652" b="11281"/>
          <a:stretch/>
        </p:blipFill>
        <p:spPr bwMode="auto">
          <a:xfrm>
            <a:off x="2113189" y="698863"/>
            <a:ext cx="4331154" cy="5495108"/>
          </a:xfrm>
          <a:prstGeom prst="rect">
            <a:avLst/>
          </a:prstGeom>
          <a:ln>
            <a:noFill/>
          </a:ln>
          <a:extLst>
            <a:ext uri="{53640926-AAD7-44D8-BBD7-CCE9431645EC}">
              <a14:shadowObscured xmlns:a14="http://schemas.microsoft.com/office/drawing/2010/main"/>
            </a:ext>
          </a:extLst>
        </p:spPr>
      </p:pic>
      <p:pic>
        <p:nvPicPr>
          <p:cNvPr id="6" name="Imagen 5"/>
          <p:cNvPicPr/>
          <p:nvPr/>
        </p:nvPicPr>
        <p:blipFill rotWithShape="1">
          <a:blip r:embed="rId3"/>
          <a:srcRect l="40118" t="48057" r="25897" b="20968"/>
          <a:stretch/>
        </p:blipFill>
        <p:spPr bwMode="auto">
          <a:xfrm>
            <a:off x="6965632" y="698863"/>
            <a:ext cx="4301082" cy="549510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179073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p:nvPr/>
        </p:nvPicPr>
        <p:blipFill rotWithShape="1">
          <a:blip r:embed="rId2"/>
          <a:srcRect l="39995" t="45124" r="26756" b="21733"/>
          <a:stretch/>
        </p:blipFill>
        <p:spPr bwMode="auto">
          <a:xfrm>
            <a:off x="1967274" y="711200"/>
            <a:ext cx="4487955" cy="5406570"/>
          </a:xfrm>
          <a:prstGeom prst="rect">
            <a:avLst/>
          </a:prstGeom>
          <a:ln>
            <a:noFill/>
          </a:ln>
          <a:extLst>
            <a:ext uri="{53640926-AAD7-44D8-BBD7-CCE9431645EC}">
              <a14:shadowObscured xmlns:a14="http://schemas.microsoft.com/office/drawing/2010/main"/>
            </a:ext>
          </a:extLst>
        </p:spPr>
      </p:pic>
      <p:pic>
        <p:nvPicPr>
          <p:cNvPr id="3" name="Imagen 2"/>
          <p:cNvPicPr/>
          <p:nvPr/>
        </p:nvPicPr>
        <p:blipFill rotWithShape="1">
          <a:blip r:embed="rId3"/>
          <a:srcRect l="40364" t="49459" r="25897" b="20331"/>
          <a:stretch/>
        </p:blipFill>
        <p:spPr bwMode="auto">
          <a:xfrm>
            <a:off x="7049406" y="711199"/>
            <a:ext cx="4413251" cy="540657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577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p:nvPr/>
        </p:nvPicPr>
        <p:blipFill rotWithShape="1">
          <a:blip r:embed="rId2"/>
          <a:srcRect l="40855" t="49840" r="26142" b="18674"/>
          <a:stretch/>
        </p:blipFill>
        <p:spPr bwMode="auto">
          <a:xfrm>
            <a:off x="1842680" y="449036"/>
            <a:ext cx="4522470" cy="5603420"/>
          </a:xfrm>
          <a:prstGeom prst="rect">
            <a:avLst/>
          </a:prstGeom>
          <a:ln>
            <a:noFill/>
          </a:ln>
          <a:extLst>
            <a:ext uri="{53640926-AAD7-44D8-BBD7-CCE9431645EC}">
              <a14:shadowObscured xmlns:a14="http://schemas.microsoft.com/office/drawing/2010/main"/>
            </a:ext>
          </a:extLst>
        </p:spPr>
      </p:pic>
      <p:pic>
        <p:nvPicPr>
          <p:cNvPr id="3" name="Imagen 2"/>
          <p:cNvPicPr/>
          <p:nvPr/>
        </p:nvPicPr>
        <p:blipFill rotWithShape="1">
          <a:blip r:embed="rId3"/>
          <a:srcRect l="40609" t="57616" r="25038" b="7457"/>
          <a:stretch/>
        </p:blipFill>
        <p:spPr bwMode="auto">
          <a:xfrm>
            <a:off x="6905942" y="449036"/>
            <a:ext cx="4654687" cy="56034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759037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727200" y="769050"/>
            <a:ext cx="8966200" cy="4845557"/>
          </a:xfrm>
          <a:prstGeom prst="rect">
            <a:avLst/>
          </a:prstGeom>
        </p:spPr>
        <p:txBody>
          <a:bodyPr wrap="square">
            <a:spAutoFit/>
          </a:bodyPr>
          <a:lstStyle/>
          <a:p>
            <a:pPr algn="just">
              <a:lnSpc>
                <a:spcPct val="107000"/>
              </a:lnSpc>
              <a:spcAft>
                <a:spcPts val="800"/>
              </a:spcAft>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PERSONAJE.</a:t>
            </a:r>
            <a:endParaRPr lang="es-MX"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¿DEBO CREAR SOLO UN BUYER PERSONA?</a:t>
            </a:r>
            <a:endParaRPr lang="es-MX"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dirty="0" smtClean="0">
                <a:effectLst/>
                <a:latin typeface="Calibri" panose="020F0502020204030204" pitchFamily="34" charset="0"/>
                <a:ea typeface="Calibri" panose="020F0502020204030204" pitchFamily="34" charset="0"/>
                <a:cs typeface="Times New Roman" panose="02020603050405020304" pitchFamily="18" charset="0"/>
              </a:rPr>
              <a:t>La respuesta a esta pregunta depende mucho de algunos factores, vamos a verlos:</a:t>
            </a:r>
          </a:p>
          <a:p>
            <a:pPr marL="342900" lvl="0" indent="-342900" algn="just">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Depende del rubro:</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El primer factor es el rubro de negocio en el qué uno está. No es lo mismo crear un Buyer Persona para un periódico online que para una blog. Hay muchas razones que diferencian a un rubro del otro y por lo tanto afecta a la creación de los Buyer Persona.</a:t>
            </a:r>
          </a:p>
          <a:p>
            <a:pPr marL="342900" lvl="0" indent="-342900" algn="just">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Depende de los objetivos:</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El segundo factor son los objetivos. Nuevamente para cada rubro pueden existir diferentes objetivos. Un periódico online puede que quiera conseguir nuevos lectores que se suscriban a su versión de pago, conseguir que las personas dejen su correo, etc. En cambio un blog puede simplemente querer vender un eBook online.</a:t>
            </a:r>
          </a:p>
          <a:p>
            <a:pPr marL="342900" lvl="0" indent="-342900" algn="just">
              <a:lnSpc>
                <a:spcPct val="107000"/>
              </a:lnSpc>
              <a:spcAft>
                <a:spcPts val="80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Depende de uno mismo:</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Finalmente, todo se basa en la decisión de uno mismo. Es bastante probable que un negocio requiera más de un Buyer Persona, pero está en uno mismo tomar la decisión de comenzar solo enfocado en uno o crear varios y comenzar todas las estrategias al mismo tiempo.</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82861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651000" y="905028"/>
            <a:ext cx="9258300" cy="4446602"/>
          </a:xfrm>
          <a:prstGeom prst="rect">
            <a:avLst/>
          </a:prstGeom>
        </p:spPr>
        <p:txBody>
          <a:bodyPr wrap="square">
            <a:spAutoFit/>
          </a:bodyPr>
          <a:lstStyle/>
          <a:p>
            <a:pPr>
              <a:lnSpc>
                <a:spcPct val="107000"/>
              </a:lnSpc>
              <a:spcAft>
                <a:spcPts val="800"/>
              </a:spcAft>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 ¿ALGÚN CONSEJO PARA CREAR UN BUYER PERSONA?</a:t>
            </a:r>
            <a:endParaRPr lang="es-MX" dirty="0" smtClean="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dirty="0" smtClean="0">
                <a:effectLst/>
                <a:latin typeface="Calibri" panose="020F0502020204030204" pitchFamily="34" charset="0"/>
                <a:ea typeface="Calibri" panose="020F0502020204030204" pitchFamily="34" charset="0"/>
                <a:cs typeface="Times New Roman" panose="02020603050405020304" pitchFamily="18" charset="0"/>
              </a:rPr>
              <a:t>3 consejos que se debe tener en cuenta a la hora de crear un Buyer Persona:</a:t>
            </a:r>
          </a:p>
          <a:p>
            <a:pPr marL="342900" lvl="0" indent="-342900" algn="just">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EL CONTEXTO:</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La creación de un Buyer Persona debería estar basada en un contexto real y alcanzable, no en uno ideal. Por eso es bueno investigar un poco antes de crear un Buyer Persona, ya sea investigando a los clientes, los lectores del blog o inclusive utilizando las estadísticas de una web.</a:t>
            </a:r>
          </a:p>
          <a:p>
            <a:pPr marL="342900" lvl="0" indent="-342900" algn="just">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CREAR HISTORIA:</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Al construir un Buyer Persona lo que se trata es de crear ese personaje ficticio (pero basado en hechos reales) que podría ser similar a muchos de los potenciales clientes que deseamos. Por eso lo importante es crear toda la historia posible alrededor de esa identidad ficticia.</a:t>
            </a:r>
          </a:p>
          <a:p>
            <a:pPr marL="342900" lvl="0" indent="-342900" algn="just">
              <a:lnSpc>
                <a:spcPct val="107000"/>
              </a:lnSpc>
              <a:spcAft>
                <a:spcPts val="80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ANALIZAR LAS TENDENCIAS:</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Como el Buyer Persona se construye en base a la investigación, experiencia y conocimiento, es importante analizar los patrones y tendencias para así identificar más claramente a estas identidades ficticias. Mientras más información tengan, mejor será el Buyer Persona</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84563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943100" y="419100"/>
            <a:ext cx="9296399" cy="6008814"/>
          </a:xfrm>
          <a:prstGeom prst="rect">
            <a:avLst/>
          </a:prstGeom>
        </p:spPr>
      </p:pic>
    </p:spTree>
    <p:extLst>
      <p:ext uri="{BB962C8B-B14F-4D97-AF65-F5344CB8AC3E}">
        <p14:creationId xmlns:p14="http://schemas.microsoft.com/office/powerpoint/2010/main" val="951052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676400" y="533400"/>
            <a:ext cx="9817100" cy="4214102"/>
          </a:xfrm>
          <a:prstGeom prst="rect">
            <a:avLst/>
          </a:prstGeom>
        </p:spPr>
        <p:txBody>
          <a:bodyPr wrap="square">
            <a:spAutoFit/>
          </a:bodyPr>
          <a:lstStyle/>
          <a:p>
            <a:pPr>
              <a:lnSpc>
                <a:spcPct val="107000"/>
              </a:lnSpc>
              <a:spcAft>
                <a:spcPts val="800"/>
              </a:spcAft>
            </a:pPr>
            <a:r>
              <a:rPr lang="es-MX" dirty="0" smtClean="0">
                <a:effectLst/>
                <a:latin typeface="Calibri" panose="020F0502020204030204" pitchFamily="34" charset="0"/>
                <a:ea typeface="Calibri" panose="020F0502020204030204" pitchFamily="34" charset="0"/>
                <a:cs typeface="Times New Roman" panose="02020603050405020304" pitchFamily="18" charset="0"/>
              </a:rPr>
              <a:t>1 – INFORMACIÓN PERSONAL</a:t>
            </a:r>
          </a:p>
          <a:p>
            <a:pPr>
              <a:lnSpc>
                <a:spcPct val="107000"/>
              </a:lnSpc>
              <a:spcAft>
                <a:spcPts val="800"/>
              </a:spcAft>
            </a:pPr>
            <a:r>
              <a:rPr lang="es-MX" dirty="0" smtClean="0">
                <a:effectLst/>
                <a:latin typeface="Calibri" panose="020F0502020204030204" pitchFamily="34" charset="0"/>
                <a:ea typeface="Calibri" panose="020F0502020204030204" pitchFamily="34" charset="0"/>
                <a:cs typeface="Times New Roman" panose="02020603050405020304" pitchFamily="18" charset="0"/>
              </a:rPr>
              <a:t>En esta etapa hay una serie de preguntas que debemos responder sobre nuestro Buyer Persona y que son de carácter personal para ir formando esta identidad:</a:t>
            </a:r>
          </a:p>
          <a:p>
            <a:pPr marL="342900" lvl="0" indent="-342900">
              <a:lnSpc>
                <a:spcPct val="107000"/>
              </a:lnSpc>
              <a:spcAft>
                <a:spcPts val="0"/>
              </a:spcAft>
              <a:buFont typeface="Symbol" panose="05050102010706020507" pitchFamily="18" charset="2"/>
              <a:buChar char=""/>
            </a:pPr>
            <a:r>
              <a:rPr lang="es-MX" dirty="0" smtClean="0">
                <a:effectLst/>
                <a:latin typeface="Calibri" panose="020F0502020204030204" pitchFamily="34" charset="0"/>
                <a:ea typeface="Calibri" panose="020F0502020204030204" pitchFamily="34" charset="0"/>
                <a:cs typeface="Times New Roman" panose="02020603050405020304" pitchFamily="18" charset="0"/>
              </a:rPr>
              <a:t>¿Cómo se llama?</a:t>
            </a:r>
            <a:br>
              <a:rPr lang="es-MX"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Lapizin</a:t>
            </a:r>
          </a:p>
          <a:p>
            <a:pPr marL="342900" lvl="0" indent="-342900">
              <a:lnSpc>
                <a:spcPct val="107000"/>
              </a:lnSpc>
              <a:spcAft>
                <a:spcPts val="0"/>
              </a:spcAft>
              <a:buFont typeface="Symbol" panose="05050102010706020507" pitchFamily="18" charset="2"/>
              <a:buChar char=""/>
            </a:pPr>
            <a:r>
              <a:rPr lang="es-MX" dirty="0" smtClean="0">
                <a:effectLst/>
                <a:latin typeface="Calibri" panose="020F0502020204030204" pitchFamily="34" charset="0"/>
                <a:ea typeface="Calibri" panose="020F0502020204030204" pitchFamily="34" charset="0"/>
                <a:cs typeface="Times New Roman" panose="02020603050405020304" pitchFamily="18" charset="0"/>
              </a:rPr>
              <a:t>¿</a:t>
            </a:r>
            <a:r>
              <a:rPr lang="es-MX" dirty="0" smtClean="0">
                <a:effectLst/>
                <a:latin typeface="Calibri" panose="020F0502020204030204" pitchFamily="34" charset="0"/>
                <a:ea typeface="Calibri" panose="020F0502020204030204" pitchFamily="34" charset="0"/>
                <a:cs typeface="Times New Roman" panose="02020603050405020304" pitchFamily="18" charset="0"/>
              </a:rPr>
              <a:t>Tiene Familia o Amigos?</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a:r>
            <a:br>
              <a:rPr lang="es-MX"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Amigos Testing</a:t>
            </a:r>
          </a:p>
          <a:p>
            <a:pPr marL="342900" lvl="0" indent="-342900">
              <a:lnSpc>
                <a:spcPct val="107000"/>
              </a:lnSpc>
              <a:spcAft>
                <a:spcPts val="0"/>
              </a:spcAft>
              <a:buFont typeface="Symbol" panose="05050102010706020507" pitchFamily="18" charset="2"/>
              <a:buChar char=""/>
            </a:pPr>
            <a:r>
              <a:rPr lang="es-MX" dirty="0" smtClean="0">
                <a:effectLst/>
                <a:latin typeface="Calibri" panose="020F0502020204030204" pitchFamily="34" charset="0"/>
                <a:ea typeface="Calibri" panose="020F0502020204030204" pitchFamily="34" charset="0"/>
                <a:cs typeface="Times New Roman" panose="02020603050405020304" pitchFamily="18" charset="0"/>
              </a:rPr>
              <a:t>¿Qué hace? ¿De qué trabaja? ¿Hace algo aparte?</a:t>
            </a:r>
            <a:br>
              <a:rPr lang="es-MX"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Lapizin y Testing te ayuda a complementar tu aprendizaje de forma didáctica y fácil.</a:t>
            </a:r>
          </a:p>
          <a:p>
            <a:pPr marL="342900" lvl="0" indent="-342900">
              <a:lnSpc>
                <a:spcPct val="107000"/>
              </a:lnSpc>
              <a:spcAft>
                <a:spcPts val="800"/>
              </a:spcAft>
              <a:buFont typeface="Symbol" panose="05050102010706020507" pitchFamily="18" charset="2"/>
              <a:buChar char=""/>
            </a:pPr>
            <a:r>
              <a:rPr lang="es-MX" dirty="0" smtClean="0">
                <a:effectLst/>
                <a:latin typeface="Calibri" panose="020F0502020204030204" pitchFamily="34" charset="0"/>
                <a:ea typeface="Calibri" panose="020F0502020204030204" pitchFamily="34" charset="0"/>
                <a:cs typeface="Times New Roman" panose="02020603050405020304" pitchFamily="18" charset="0"/>
              </a:rPr>
              <a:t>¿Qué edad tiene?</a:t>
            </a:r>
            <a:br>
              <a:rPr lang="es-MX"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151 años ambos</a:t>
            </a:r>
          </a:p>
          <a:p>
            <a:r>
              <a:rPr lang="es-MX" dirty="0" smtClean="0">
                <a:effectLst/>
                <a:latin typeface="Calibri" panose="020F0502020204030204" pitchFamily="34" charset="0"/>
                <a:ea typeface="Calibri" panose="020F0502020204030204" pitchFamily="34" charset="0"/>
                <a:cs typeface="Times New Roman" panose="02020603050405020304" pitchFamily="18" charset="0"/>
              </a:rPr>
              <a:t>¿Dónde vive?</a:t>
            </a:r>
            <a:br>
              <a:rPr lang="es-MX"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En los estudios</a:t>
            </a:r>
            <a:endParaRPr lang="es-MX" dirty="0"/>
          </a:p>
        </p:txBody>
      </p:sp>
    </p:spTree>
    <p:extLst>
      <p:ext uri="{BB962C8B-B14F-4D97-AF65-F5344CB8AC3E}">
        <p14:creationId xmlns:p14="http://schemas.microsoft.com/office/powerpoint/2010/main" val="1406656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676400" y="889000"/>
            <a:ext cx="9537700" cy="4640373"/>
          </a:xfrm>
          <a:prstGeom prst="rect">
            <a:avLst/>
          </a:prstGeom>
        </p:spPr>
        <p:txBody>
          <a:bodyPr wrap="square">
            <a:spAutoFit/>
          </a:bodyPr>
          <a:lstStyle/>
          <a:p>
            <a:pPr>
              <a:lnSpc>
                <a:spcPct val="107000"/>
              </a:lnSpc>
              <a:spcAft>
                <a:spcPts val="800"/>
              </a:spcAft>
            </a:pPr>
            <a:r>
              <a:rPr lang="es-MX" dirty="0" smtClean="0">
                <a:effectLst/>
                <a:latin typeface="Calibri" panose="020F0502020204030204" pitchFamily="34" charset="0"/>
                <a:ea typeface="Calibri" panose="020F0502020204030204" pitchFamily="34" charset="0"/>
                <a:cs typeface="Times New Roman" panose="02020603050405020304" pitchFamily="18" charset="0"/>
              </a:rPr>
              <a:t>2 – COMPORTAMIENTO</a:t>
            </a:r>
          </a:p>
          <a:p>
            <a:pPr marL="342900" lvl="0" indent="-342900">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¿Cuál es su historia de vida? ¿Cómo es él?</a:t>
            </a:r>
            <a:br>
              <a:rPr lang="es-MX" b="1"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Lapizin es el típico lápiz que tocamos siempre, el cual conoce bien a la persona quien estudia y tiene reprensión en comprender en ciertos temas, </a:t>
            </a:r>
            <a:r>
              <a:rPr lang="es-MX" dirty="0" err="1" smtClean="0">
                <a:effectLst/>
                <a:latin typeface="Calibri" panose="020F0502020204030204" pitchFamily="34" charset="0"/>
                <a:ea typeface="Calibri" panose="020F0502020204030204" pitchFamily="34" charset="0"/>
                <a:cs typeface="Times New Roman" panose="02020603050405020304" pitchFamily="18" charset="0"/>
              </a:rPr>
              <a:t>lapizin</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cuenta con oídos y ojos que escucha y comprende tus necesidades y fortalece tus formas de aprendizaje</a:t>
            </a:r>
          </a:p>
          <a:p>
            <a:pPr marL="342900" lvl="0" indent="-342900">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¿Cómo es su personalidad?</a:t>
            </a:r>
            <a:br>
              <a:rPr lang="es-MX" b="1"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Alegre y preocupado por tus debilidades de aprendizaje, lo cual lo pondrías más feliz si fortaleces tu forma de aprendizaje</a:t>
            </a:r>
          </a:p>
          <a:p>
            <a:pPr marL="342900" lvl="0" indent="-342900">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¿Qué le gusta hacer?</a:t>
            </a:r>
            <a:br>
              <a:rPr lang="es-MX" b="1"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Hacer </a:t>
            </a:r>
            <a:r>
              <a:rPr lang="es-MX" dirty="0" err="1" smtClean="0">
                <a:effectLst/>
                <a:latin typeface="Calibri" panose="020F0502020204030204" pitchFamily="34" charset="0"/>
                <a:ea typeface="Calibri" panose="020F0502020204030204" pitchFamily="34" charset="0"/>
                <a:cs typeface="Times New Roman" panose="02020603050405020304" pitchFamily="18" charset="0"/>
              </a:rPr>
              <a:t>testing</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con su amigo </a:t>
            </a:r>
            <a:r>
              <a:rPr lang="es-MX" dirty="0" err="1" smtClean="0">
                <a:effectLst/>
                <a:latin typeface="Calibri" panose="020F0502020204030204" pitchFamily="34" charset="0"/>
                <a:ea typeface="Calibri" panose="020F0502020204030204" pitchFamily="34" charset="0"/>
                <a:cs typeface="Times New Roman" panose="02020603050405020304" pitchFamily="18" charset="0"/>
              </a:rPr>
              <a:t>testing</a:t>
            </a:r>
            <a:r>
              <a:rPr lang="es-MX" dirty="0" smtClean="0">
                <a:effectLst/>
                <a:latin typeface="Calibri" panose="020F0502020204030204" pitchFamily="34" charset="0"/>
                <a:ea typeface="Calibri" panose="020F0502020204030204" pitchFamily="34" charset="0"/>
                <a:cs typeface="Times New Roman" panose="02020603050405020304" pitchFamily="18" charset="0"/>
              </a:rPr>
              <a:t> para ver tu capacidad de aprendizaje y reforzar tus estudios.</a:t>
            </a:r>
          </a:p>
          <a:p>
            <a:pPr marL="342900" lvl="0" indent="-342900">
              <a:lnSpc>
                <a:spcPct val="107000"/>
              </a:lnSpc>
              <a:spcAft>
                <a:spcPts val="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¿Cómo consume información? ¿En qué medios?</a:t>
            </a:r>
            <a:br>
              <a:rPr lang="es-MX" b="1"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Por estudios psicológicos y por pruebas lógicas ya elaboradas por expertos de educación.</a:t>
            </a:r>
          </a:p>
          <a:p>
            <a:pPr marL="342900" lvl="0" indent="-342900">
              <a:lnSpc>
                <a:spcPct val="107000"/>
              </a:lnSpc>
              <a:spcAft>
                <a:spcPts val="800"/>
              </a:spcAft>
              <a:buFont typeface="Symbol" panose="05050102010706020507" pitchFamily="18" charset="2"/>
              <a:buChar char=""/>
            </a:pPr>
            <a:r>
              <a:rPr lang="es-MX" b="1" dirty="0" smtClean="0">
                <a:effectLst/>
                <a:latin typeface="Calibri" panose="020F0502020204030204" pitchFamily="34" charset="0"/>
                <a:ea typeface="Calibri" panose="020F0502020204030204" pitchFamily="34" charset="0"/>
                <a:cs typeface="Times New Roman" panose="02020603050405020304" pitchFamily="18" charset="0"/>
              </a:rPr>
              <a:t>¿Qué ambiciones tiene? ¿Qué busca en su vida?</a:t>
            </a:r>
            <a:br>
              <a:rPr lang="es-MX" b="1" dirty="0" smtClean="0">
                <a:effectLst/>
                <a:latin typeface="Calibri" panose="020F0502020204030204" pitchFamily="34" charset="0"/>
                <a:ea typeface="Calibri" panose="020F0502020204030204" pitchFamily="34" charset="0"/>
                <a:cs typeface="Times New Roman" panose="02020603050405020304" pitchFamily="18" charset="0"/>
              </a:rPr>
            </a:br>
            <a:r>
              <a:rPr lang="es-MX" dirty="0" smtClean="0">
                <a:effectLst/>
                <a:latin typeface="Calibri" panose="020F0502020204030204" pitchFamily="34" charset="0"/>
                <a:ea typeface="Calibri" panose="020F0502020204030204" pitchFamily="34" charset="0"/>
                <a:cs typeface="Times New Roman" panose="02020603050405020304" pitchFamily="18" charset="0"/>
              </a:rPr>
              <a:t>Su ambición es fortalecer la educación por una forma de aprendizaje óptima y que mejore la calidad de educación en México.</a:t>
            </a:r>
            <a:endParaRPr lang="es-MX"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84914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1801904" y="342900"/>
            <a:ext cx="10212296" cy="5943600"/>
          </a:xfrm>
          <a:prstGeom prst="rect">
            <a:avLst/>
          </a:prstGeom>
        </p:spPr>
      </p:pic>
    </p:spTree>
    <p:extLst>
      <p:ext uri="{BB962C8B-B14F-4D97-AF65-F5344CB8AC3E}">
        <p14:creationId xmlns:p14="http://schemas.microsoft.com/office/powerpoint/2010/main" val="27832606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479350" y="1131375"/>
            <a:ext cx="6380135" cy="5508911"/>
          </a:xfrm>
          <a:prstGeom prst="rect">
            <a:avLst/>
          </a:prstGeom>
        </p:spPr>
      </p:pic>
      <p:pic>
        <p:nvPicPr>
          <p:cNvPr id="6" name="Imagen 5"/>
          <p:cNvPicPr/>
          <p:nvPr/>
        </p:nvPicPr>
        <p:blipFill rotWithShape="1">
          <a:blip r:embed="rId3"/>
          <a:srcRect l="20703" t="82448" r="22401" b="4793"/>
          <a:stretch/>
        </p:blipFill>
        <p:spPr bwMode="auto">
          <a:xfrm>
            <a:off x="4691743" y="278968"/>
            <a:ext cx="4093028" cy="852407"/>
          </a:xfrm>
          <a:prstGeom prst="rect">
            <a:avLst/>
          </a:prstGeom>
          <a:ln>
            <a:noFill/>
          </a:ln>
          <a:extLst>
            <a:ext uri="{53640926-AAD7-44D8-BBD7-CCE9431645EC}">
              <a14:shadowObscured xmlns:a14="http://schemas.microsoft.com/office/drawing/2010/main"/>
            </a:ext>
          </a:extLst>
        </p:spPr>
      </p:pic>
      <p:pic>
        <p:nvPicPr>
          <p:cNvPr id="7" name="Imagen 6"/>
          <p:cNvPicPr/>
          <p:nvPr/>
        </p:nvPicPr>
        <p:blipFill rotWithShape="1">
          <a:blip r:embed="rId4"/>
          <a:srcRect l="41591" t="47929" r="24548" b="14085"/>
          <a:stretch/>
        </p:blipFill>
        <p:spPr bwMode="auto">
          <a:xfrm>
            <a:off x="7228116" y="1371600"/>
            <a:ext cx="4060370" cy="50778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21977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p:nvPr/>
        </p:nvPicPr>
        <p:blipFill rotWithShape="1">
          <a:blip r:embed="rId2"/>
          <a:srcRect l="40364" t="54429" r="25775" b="7203"/>
          <a:stretch/>
        </p:blipFill>
        <p:spPr bwMode="auto">
          <a:xfrm>
            <a:off x="1502230" y="751115"/>
            <a:ext cx="4822370" cy="4985655"/>
          </a:xfrm>
          <a:prstGeom prst="rect">
            <a:avLst/>
          </a:prstGeom>
          <a:ln>
            <a:noFill/>
          </a:ln>
          <a:extLst>
            <a:ext uri="{53640926-AAD7-44D8-BBD7-CCE9431645EC}">
              <a14:shadowObscured xmlns:a14="http://schemas.microsoft.com/office/drawing/2010/main"/>
            </a:ext>
          </a:extLst>
        </p:spPr>
      </p:pic>
      <p:pic>
        <p:nvPicPr>
          <p:cNvPr id="8" name="Imagen 7"/>
          <p:cNvPicPr/>
          <p:nvPr/>
        </p:nvPicPr>
        <p:blipFill rotWithShape="1">
          <a:blip r:embed="rId3"/>
          <a:srcRect l="41100" t="53792" r="24302" b="8095"/>
          <a:stretch/>
        </p:blipFill>
        <p:spPr bwMode="auto">
          <a:xfrm>
            <a:off x="6901544" y="751115"/>
            <a:ext cx="4539342" cy="498565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552986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32</TotalTime>
  <Words>123</Words>
  <Application>Microsoft Office PowerPoint</Application>
  <PresentationFormat>Panorámica</PresentationFormat>
  <Paragraphs>31</Paragraphs>
  <Slides>12</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Arial</vt:lpstr>
      <vt:lpstr>Calibri</vt:lpstr>
      <vt:lpstr>Calibri Light</vt:lpstr>
      <vt:lpstr>Corbel</vt:lpstr>
      <vt:lpstr>Symbol</vt:lpstr>
      <vt:lpstr>Times New Roman</vt:lpstr>
      <vt:lpstr>Parallax</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Raymundo Guevara</dc:creator>
  <cp:lastModifiedBy>AnToine</cp:lastModifiedBy>
  <cp:revision>7</cp:revision>
  <dcterms:created xsi:type="dcterms:W3CDTF">2015-09-17T15:05:45Z</dcterms:created>
  <dcterms:modified xsi:type="dcterms:W3CDTF">2015-09-17T20:50:30Z</dcterms:modified>
</cp:coreProperties>
</file>

<file path=docProps/thumbnail.jpeg>
</file>